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93" r:id="rId9"/>
    <p:sldId id="294" r:id="rId10"/>
    <p:sldId id="295" r:id="rId11"/>
    <p:sldId id="296" r:id="rId12"/>
    <p:sldId id="329" r:id="rId13"/>
  </p:sldIdLst>
  <p:sldSz cx="9144000" cy="6858000" type="screen4x3"/>
  <p:notesSz cx="9774238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9DE"/>
    <a:srgbClr val="C662D4"/>
    <a:srgbClr val="BC74BE"/>
    <a:srgbClr val="DEB354"/>
    <a:srgbClr val="E6E24C"/>
    <a:srgbClr val="B94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9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3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96F8-8FAF-4122-B867-A05AFA63CB5C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DBBE-C748-4A15-9D9F-D8841A8A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52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09F4-871C-4000-93EF-61AC58E74B7E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A5A5-F9FA-493E-9FD4-AB0FE4570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49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4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0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2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ADD7-6DF4-45C3-8C8B-36030A6D60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tage2literacy.co.uk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mRdMYuNeA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islcollective.com/resources/search_result?Tags=suffixes" TargetMode="Externa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HUtmHT7DO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PfdqJIUzBNQ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6jwYTZdUVi0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5hIqdPrH--k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3689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Prefixes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353402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Suffixes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643115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Capitals/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Full Stops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932828" y="923499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Subordination and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Coordination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22541" y="923499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Commas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6512254" y="923499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Determiners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7801967" y="923499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Plural &amp; Possessive ‘–s’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63689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353402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Adjectives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2643115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Question/ Exclamation Marks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932828" y="2104030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Present and Past Tense</a:t>
            </a: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222541" y="2104030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Conjunctions</a:t>
            </a: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512254" y="2104030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Fronted Adverbials</a:t>
            </a: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7801967" y="2104030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Modal Verbs</a:t>
            </a: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3689" y="3284561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Nouns &amp; Pronouns</a:t>
            </a: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1353402" y="3284561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Adverbs</a:t>
            </a: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2643115" y="3284561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Commands &amp; Statements</a:t>
            </a: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3932828" y="3284561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Prepositions</a:t>
            </a: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5222541" y="3284561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 Inflections</a:t>
            </a: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6512254" y="3284561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Cohesive Devices</a:t>
            </a:r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7801967" y="3284561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Formal and Informal</a:t>
            </a:r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63689" y="4465092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Apostrophes</a:t>
            </a: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1353402" y="4465092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Continuous Form of Verbs</a:t>
            </a: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2643115" y="4465092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Perfect Form of Verbs</a:t>
            </a:r>
          </a:p>
        </p:txBody>
      </p:sp>
      <p:sp>
        <p:nvSpPr>
          <p:cNvPr id="35" name="Rectangle 34">
            <a:hlinkClick r:id="" action="ppaction://noaction"/>
          </p:cNvPr>
          <p:cNvSpPr/>
          <p:nvPr/>
        </p:nvSpPr>
        <p:spPr>
          <a:xfrm>
            <a:off x="3932828" y="4465092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 Prefixes</a:t>
            </a:r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5222541" y="4465092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Parenthesis</a:t>
            </a:r>
          </a:p>
        </p:txBody>
      </p: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6512254" y="4465092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Passive &amp; Active Voice</a:t>
            </a:r>
          </a:p>
        </p:txBody>
      </p:sp>
      <p:sp>
        <p:nvSpPr>
          <p:cNvPr id="38" name="Rectangle 37">
            <a:hlinkClick r:id="" action="ppaction://noaction"/>
          </p:cNvPr>
          <p:cNvSpPr/>
          <p:nvPr/>
        </p:nvSpPr>
        <p:spPr>
          <a:xfrm>
            <a:off x="7801967" y="4465092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Colons &amp; Semi Colons</a:t>
            </a:r>
          </a:p>
        </p:txBody>
      </p:sp>
      <p:sp>
        <p:nvSpPr>
          <p:cNvPr id="39" name="Rectangle 38">
            <a:hlinkClick r:id="" action="ppaction://noaction"/>
          </p:cNvPr>
          <p:cNvSpPr/>
          <p:nvPr/>
        </p:nvSpPr>
        <p:spPr>
          <a:xfrm>
            <a:off x="63689" y="5645623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Synonyms &amp; Antonyms</a:t>
            </a:r>
          </a:p>
        </p:txBody>
      </p:sp>
      <p:sp>
        <p:nvSpPr>
          <p:cNvPr id="40" name="Rectangle 39">
            <a:hlinkClick r:id="" action="ppaction://noaction"/>
          </p:cNvPr>
          <p:cNvSpPr/>
          <p:nvPr/>
        </p:nvSpPr>
        <p:spPr>
          <a:xfrm>
            <a:off x="1353402" y="5645623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Inverted Commas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2643115" y="5645623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Relative Clauses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3932828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Noun Phrases</a:t>
            </a:r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5222541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Subjunctive Form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6512254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Elision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7801967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Hyphens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1034540" y="1"/>
            <a:ext cx="7047619" cy="1020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2869"/>
            <a:ext cx="1353402" cy="1221161"/>
          </a:xfrm>
          <a:prstGeom prst="rect">
            <a:avLst/>
          </a:prstGeom>
          <a:noFill/>
          <a:ln w="57150">
            <a:solidFill>
              <a:srgbClr val="E94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302224" y="873582"/>
            <a:ext cx="1353402" cy="1221161"/>
          </a:xfrm>
          <a:prstGeom prst="rect">
            <a:avLst/>
          </a:prstGeom>
          <a:noFill/>
          <a:ln w="57150">
            <a:solidFill>
              <a:srgbClr val="E94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604448" y="882869"/>
            <a:ext cx="1353402" cy="1221161"/>
          </a:xfrm>
          <a:prstGeom prst="rect">
            <a:avLst/>
          </a:prstGeom>
          <a:noFill/>
          <a:ln w="57150">
            <a:solidFill>
              <a:srgbClr val="E94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-13645" y="2058663"/>
            <a:ext cx="1353402" cy="1221161"/>
          </a:xfrm>
          <a:prstGeom prst="rect">
            <a:avLst/>
          </a:prstGeom>
          <a:noFill/>
          <a:ln w="57150">
            <a:solidFill>
              <a:srgbClr val="E94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282323" y="2053408"/>
            <a:ext cx="1353402" cy="1221161"/>
          </a:xfrm>
          <a:prstGeom prst="rect">
            <a:avLst/>
          </a:prstGeom>
          <a:noFill/>
          <a:ln w="57150">
            <a:solidFill>
              <a:srgbClr val="E94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3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326" y="772369"/>
            <a:ext cx="454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Already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550277"/>
            <a:ext cx="7886700" cy="3739004"/>
          </a:xfrm>
        </p:spPr>
        <p:txBody>
          <a:bodyPr/>
          <a:lstStyle/>
          <a:p>
            <a:r>
              <a:rPr lang="en-GB" dirty="0"/>
              <a:t>Try these SPaG Test questions out independently…</a:t>
            </a:r>
          </a:p>
        </p:txBody>
      </p:sp>
      <p:sp>
        <p:nvSpPr>
          <p:cNvPr id="21" name="Arrow: Left 20">
            <a:hlinkClick r:id="rId3" action="ppaction://hlinksldjump"/>
          </p:cNvPr>
          <p:cNvSpPr/>
          <p:nvPr/>
        </p:nvSpPr>
        <p:spPr>
          <a:xfrm>
            <a:off x="6900530" y="167191"/>
            <a:ext cx="2052401" cy="809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go back…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299" t="43675" r="31119" b="33206"/>
          <a:stretch/>
        </p:blipFill>
        <p:spPr>
          <a:xfrm>
            <a:off x="1972100" y="2106312"/>
            <a:ext cx="5199798" cy="1838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298" t="39646" r="38358" b="53078"/>
          <a:stretch/>
        </p:blipFill>
        <p:spPr>
          <a:xfrm>
            <a:off x="1637730" y="4067523"/>
            <a:ext cx="5868538" cy="783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7239" t="35380" r="31269" b="47146"/>
          <a:stretch/>
        </p:blipFill>
        <p:spPr>
          <a:xfrm>
            <a:off x="2139286" y="4981531"/>
            <a:ext cx="4865427" cy="13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Adjectives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326" y="772369"/>
            <a:ext cx="454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Already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550277"/>
            <a:ext cx="7886700" cy="3739004"/>
          </a:xfrm>
        </p:spPr>
        <p:txBody>
          <a:bodyPr/>
          <a:lstStyle/>
          <a:p>
            <a:r>
              <a:rPr lang="en-GB" dirty="0"/>
              <a:t>Try these SPaG Test questions out independently…</a:t>
            </a:r>
          </a:p>
        </p:txBody>
      </p:sp>
      <p:sp>
        <p:nvSpPr>
          <p:cNvPr id="21" name="Arrow: Left 20">
            <a:hlinkClick r:id="rId3" action="ppaction://hlinksldjump"/>
          </p:cNvPr>
          <p:cNvSpPr/>
          <p:nvPr/>
        </p:nvSpPr>
        <p:spPr>
          <a:xfrm>
            <a:off x="6900530" y="167191"/>
            <a:ext cx="2052401" cy="809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go back…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163" t="31201" r="34183" b="60270"/>
          <a:stretch/>
        </p:blipFill>
        <p:spPr>
          <a:xfrm>
            <a:off x="628649" y="2139577"/>
            <a:ext cx="5604809" cy="783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373" t="41005" r="27908" b="16316"/>
          <a:stretch/>
        </p:blipFill>
        <p:spPr>
          <a:xfrm>
            <a:off x="4833591" y="3363453"/>
            <a:ext cx="3928610" cy="274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2157" t="52966" r="34781" b="27720"/>
          <a:stretch/>
        </p:blipFill>
        <p:spPr>
          <a:xfrm>
            <a:off x="628650" y="3073792"/>
            <a:ext cx="4068856" cy="1584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1242" t="38162" r="34902" b="45172"/>
          <a:stretch/>
        </p:blipFill>
        <p:spPr>
          <a:xfrm>
            <a:off x="628648" y="4773305"/>
            <a:ext cx="4068857" cy="1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Does Each Page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89" t="19871" r="9023" b="10043"/>
          <a:stretch/>
        </p:blipFill>
        <p:spPr>
          <a:xfrm>
            <a:off x="1745299" y="1807779"/>
            <a:ext cx="5653402" cy="4193628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rot="9218951">
            <a:off x="7141779" y="1569821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/>
          <p:cNvSpPr/>
          <p:nvPr/>
        </p:nvSpPr>
        <p:spPr>
          <a:xfrm rot="9218951">
            <a:off x="7141778" y="4491696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/>
          <p:cNvSpPr/>
          <p:nvPr/>
        </p:nvSpPr>
        <p:spPr>
          <a:xfrm rot="9218951">
            <a:off x="7141779" y="3030759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/>
          <p:cNvSpPr/>
          <p:nvPr/>
        </p:nvSpPr>
        <p:spPr>
          <a:xfrm rot="12721607">
            <a:off x="5050222" y="5821994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3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13" name="Arrow: Right 12"/>
          <p:cNvSpPr/>
          <p:nvPr/>
        </p:nvSpPr>
        <p:spPr>
          <a:xfrm rot="12381049" flipH="1">
            <a:off x="1082565" y="2436680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/>
          <p:cNvSpPr/>
          <p:nvPr/>
        </p:nvSpPr>
        <p:spPr>
          <a:xfrm rot="12381049" flipH="1">
            <a:off x="1082564" y="4868233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gp sp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1" y="5144813"/>
            <a:ext cx="1109930" cy="15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909" y="3832908"/>
            <a:ext cx="137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CGP SPaG Book Page Reference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93" y="1372698"/>
            <a:ext cx="137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The key information to cover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5407" y="449368"/>
            <a:ext cx="146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Click on this to return to the SPaG Grid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1253" y="1851023"/>
            <a:ext cx="154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Any further examples for the topic area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5407" y="3371243"/>
            <a:ext cx="146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Watch a video or song on this topic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9829" y="6060014"/>
            <a:ext cx="319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What do we know at the beginning? Go here before teaching anything.</a:t>
            </a:r>
          </a:p>
        </p:txBody>
      </p:sp>
    </p:spTree>
    <p:extLst>
      <p:ext uri="{BB962C8B-B14F-4D97-AF65-F5344CB8AC3E}">
        <p14:creationId xmlns:p14="http://schemas.microsoft.com/office/powerpoint/2010/main" val="391820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50 &amp; 51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82228"/>
            <a:ext cx="1088935" cy="115417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1427228"/>
            <a:ext cx="5392216" cy="4099957"/>
          </a:xfrm>
        </p:spPr>
        <p:txBody>
          <a:bodyPr>
            <a:normAutofit/>
          </a:bodyPr>
          <a:lstStyle/>
          <a:p>
            <a:r>
              <a:rPr lang="en-GB" sz="2000" dirty="0"/>
              <a:t>Prefixes are a letter or group of letters that go at the </a:t>
            </a:r>
            <a:r>
              <a:rPr lang="en-GB" sz="2000" b="1" u="sng" dirty="0"/>
              <a:t>beginning</a:t>
            </a:r>
            <a:r>
              <a:rPr lang="en-GB" sz="2000" dirty="0"/>
              <a:t> of a word</a:t>
            </a:r>
          </a:p>
          <a:p>
            <a:r>
              <a:rPr lang="en-GB" sz="2000" dirty="0"/>
              <a:t>They are added to a root word: (e.g. ‘heat’ = root)</a:t>
            </a:r>
          </a:p>
          <a:p>
            <a:pPr marL="0" indent="0" algn="ctr">
              <a:buNone/>
            </a:pPr>
            <a:r>
              <a:rPr lang="en-GB" sz="2000" b="1" dirty="0"/>
              <a:t>pre + </a:t>
            </a:r>
            <a:r>
              <a:rPr lang="en-GB" sz="2000" b="1" dirty="0">
                <a:solidFill>
                  <a:srgbClr val="FF0000"/>
                </a:solidFill>
              </a:rPr>
              <a:t>heat</a:t>
            </a:r>
          </a:p>
          <a:p>
            <a:r>
              <a:rPr lang="en-GB" sz="2000" dirty="0"/>
              <a:t>Prefixes can give a word an opposite meaning</a:t>
            </a:r>
          </a:p>
          <a:p>
            <a:pPr marL="0" indent="0" algn="ctr">
              <a:buNone/>
            </a:pPr>
            <a:r>
              <a:rPr lang="en-GB" sz="2000" b="1" dirty="0"/>
              <a:t>un + </a:t>
            </a:r>
            <a:r>
              <a:rPr lang="en-GB" sz="2000" b="1" dirty="0">
                <a:solidFill>
                  <a:srgbClr val="FF0000"/>
                </a:solidFill>
              </a:rPr>
              <a:t>happy</a:t>
            </a:r>
            <a:r>
              <a:rPr lang="en-GB" sz="2000" b="1" dirty="0"/>
              <a:t> = un</a:t>
            </a:r>
            <a:r>
              <a:rPr lang="en-GB" sz="2000" b="1" dirty="0">
                <a:solidFill>
                  <a:srgbClr val="FF0000"/>
                </a:solidFill>
              </a:rPr>
              <a:t>happy</a:t>
            </a:r>
          </a:p>
          <a:p>
            <a:r>
              <a:rPr lang="en-GB" sz="2000" dirty="0"/>
              <a:t>Root words </a:t>
            </a:r>
            <a:r>
              <a:rPr lang="en-GB" sz="2000" u="sng" dirty="0"/>
              <a:t>do not </a:t>
            </a:r>
            <a:r>
              <a:rPr lang="en-GB" sz="2000" dirty="0"/>
              <a:t>change their spelling to allow for a prefix, so don’t add or remove letters when you add a prefix.</a:t>
            </a:r>
          </a:p>
        </p:txBody>
      </p:sp>
      <p:pic>
        <p:nvPicPr>
          <p:cNvPr id="15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19142"/>
            <a:ext cx="2571092" cy="20435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5190654" y="551007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6" name="Rectangle: Rounded Corners 5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 err="1">
                <a:solidFill>
                  <a:schemeClr val="tx1"/>
                </a:solidFill>
              </a:rPr>
              <a:t>il</a:t>
            </a:r>
            <a:r>
              <a:rPr lang="en-GB" dirty="0">
                <a:solidFill>
                  <a:schemeClr val="tx1"/>
                </a:solidFill>
              </a:rPr>
              <a:t>: 	illegal, illogical</a:t>
            </a:r>
          </a:p>
          <a:p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: 	impossible</a:t>
            </a:r>
          </a:p>
          <a:p>
            <a:r>
              <a:rPr lang="en-GB" dirty="0">
                <a:solidFill>
                  <a:schemeClr val="tx1"/>
                </a:solidFill>
              </a:rPr>
              <a:t>in: 	inactive</a:t>
            </a:r>
          </a:p>
          <a:p>
            <a:r>
              <a:rPr lang="en-GB" dirty="0" err="1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:	irregular, irrelevant</a:t>
            </a:r>
          </a:p>
          <a:p>
            <a:r>
              <a:rPr lang="en-GB" dirty="0">
                <a:solidFill>
                  <a:schemeClr val="tx1"/>
                </a:solidFill>
              </a:rPr>
              <a:t>dis:	dislike, disagree</a:t>
            </a:r>
          </a:p>
          <a:p>
            <a:r>
              <a:rPr lang="en-GB" dirty="0">
                <a:solidFill>
                  <a:schemeClr val="tx1"/>
                </a:solidFill>
              </a:rPr>
              <a:t>un:	unnecessary</a:t>
            </a:r>
          </a:p>
          <a:p>
            <a:r>
              <a:rPr lang="en-GB" dirty="0">
                <a:solidFill>
                  <a:schemeClr val="tx1"/>
                </a:solidFill>
              </a:rPr>
              <a:t>re:	readjust, rebuild</a:t>
            </a:r>
          </a:p>
          <a:p>
            <a:r>
              <a:rPr lang="en-GB" dirty="0">
                <a:solidFill>
                  <a:schemeClr val="tx1"/>
                </a:solidFill>
              </a:rPr>
              <a:t>trans: transport</a:t>
            </a:r>
          </a:p>
          <a:p>
            <a:r>
              <a:rPr lang="en-GB" dirty="0">
                <a:solidFill>
                  <a:schemeClr val="tx1"/>
                </a:solidFill>
              </a:rPr>
              <a:t>pre: 	prepaid, preview</a:t>
            </a:r>
          </a:p>
          <a:p>
            <a:r>
              <a:rPr lang="en-GB" dirty="0">
                <a:solidFill>
                  <a:schemeClr val="tx1"/>
                </a:solidFill>
              </a:rPr>
              <a:t>auto: autograph/</a:t>
            </a:r>
            <a:r>
              <a:rPr lang="en-GB" dirty="0" err="1">
                <a:solidFill>
                  <a:schemeClr val="tx1"/>
                </a:solidFill>
              </a:rPr>
              <a:t>matic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05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52 &amp; 53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Suffixes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7144"/>
            <a:ext cx="5435883" cy="4157870"/>
          </a:xfrm>
        </p:spPr>
        <p:txBody>
          <a:bodyPr>
            <a:normAutofit/>
          </a:bodyPr>
          <a:lstStyle/>
          <a:p>
            <a:r>
              <a:rPr lang="en-GB" sz="2000" dirty="0"/>
              <a:t>Suffixes are a letter or group of letters that go at the </a:t>
            </a:r>
            <a:r>
              <a:rPr lang="en-GB" sz="2000" b="1" u="sng" dirty="0"/>
              <a:t>end</a:t>
            </a:r>
            <a:r>
              <a:rPr lang="en-GB" sz="2000" dirty="0"/>
              <a:t> of a word. </a:t>
            </a:r>
          </a:p>
          <a:p>
            <a:r>
              <a:rPr lang="en-GB" sz="2000" dirty="0"/>
              <a:t>Like prefixes, they always attach to a root word.</a:t>
            </a:r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nouns</a:t>
            </a:r>
            <a:r>
              <a:rPr lang="en-GB" sz="2000" dirty="0"/>
              <a:t>- </a:t>
            </a:r>
            <a:r>
              <a:rPr lang="en-GB" sz="2000" dirty="0" err="1"/>
              <a:t>ment</a:t>
            </a:r>
            <a:r>
              <a:rPr lang="en-GB" sz="2000" dirty="0"/>
              <a:t>, ness, </a:t>
            </a:r>
            <a:r>
              <a:rPr lang="en-GB" sz="2000" dirty="0" err="1"/>
              <a:t>er</a:t>
            </a:r>
            <a:r>
              <a:rPr lang="en-GB" sz="2000" dirty="0"/>
              <a:t>, </a:t>
            </a:r>
            <a:r>
              <a:rPr lang="en-GB" sz="2000" dirty="0" err="1"/>
              <a:t>ity</a:t>
            </a:r>
            <a:endParaRPr lang="en-GB" sz="2000" dirty="0"/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adjectives</a:t>
            </a:r>
            <a:r>
              <a:rPr lang="en-GB" sz="2000" dirty="0"/>
              <a:t>- less, </a:t>
            </a:r>
            <a:r>
              <a:rPr lang="en-GB" sz="2000" dirty="0" err="1"/>
              <a:t>ful</a:t>
            </a:r>
            <a:r>
              <a:rPr lang="en-GB" sz="2000" dirty="0"/>
              <a:t>, able, </a:t>
            </a:r>
            <a:r>
              <a:rPr lang="en-GB" sz="2000" dirty="0" err="1"/>
              <a:t>ible</a:t>
            </a:r>
            <a:endParaRPr lang="en-GB" sz="2000" dirty="0"/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adverbs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verbs</a:t>
            </a:r>
            <a:r>
              <a:rPr lang="en-GB" sz="2000" dirty="0"/>
              <a:t>- </a:t>
            </a:r>
            <a:r>
              <a:rPr lang="en-GB" sz="2000" dirty="0" err="1"/>
              <a:t>ly</a:t>
            </a:r>
            <a:r>
              <a:rPr lang="en-GB" sz="2000" dirty="0"/>
              <a:t>, </a:t>
            </a:r>
            <a:r>
              <a:rPr lang="en-GB" sz="2000" dirty="0" err="1"/>
              <a:t>ise</a:t>
            </a:r>
            <a:r>
              <a:rPr lang="en-GB" sz="2000" dirty="0"/>
              <a:t>, </a:t>
            </a:r>
            <a:r>
              <a:rPr lang="en-GB" sz="2000" dirty="0" err="1"/>
              <a:t>ify</a:t>
            </a:r>
            <a:r>
              <a:rPr lang="en-GB" sz="2000" dirty="0"/>
              <a:t>, </a:t>
            </a:r>
            <a:r>
              <a:rPr lang="en-GB" sz="2000" dirty="0" err="1"/>
              <a:t>ily</a:t>
            </a:r>
            <a:endParaRPr lang="en-GB" sz="2000" dirty="0"/>
          </a:p>
          <a:p>
            <a:r>
              <a:rPr lang="en-GB" sz="2000" dirty="0"/>
              <a:t>Suffixes change the </a:t>
            </a:r>
            <a:r>
              <a:rPr lang="en-GB" sz="2000" b="1" dirty="0">
                <a:solidFill>
                  <a:srgbClr val="FF0000"/>
                </a:solidFill>
              </a:rPr>
              <a:t>tense</a:t>
            </a:r>
            <a:r>
              <a:rPr lang="en-GB" sz="2000" dirty="0"/>
              <a:t> of a verb- </a:t>
            </a:r>
            <a:r>
              <a:rPr lang="en-GB" sz="2000" dirty="0" err="1"/>
              <a:t>ed</a:t>
            </a:r>
            <a:r>
              <a:rPr lang="en-GB" sz="2000" dirty="0"/>
              <a:t>, </a:t>
            </a:r>
            <a:r>
              <a:rPr lang="en-GB" sz="2000" dirty="0" err="1"/>
              <a:t>ing</a:t>
            </a:r>
            <a:endParaRPr lang="en-GB" sz="2000" dirty="0"/>
          </a:p>
          <a:p>
            <a:r>
              <a:rPr lang="en-GB" sz="2000" dirty="0"/>
              <a:t>Often, if the root word ends in ‘e’ or ‘y’ you drop this off. If a root word ends in a consonant, you need to double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5778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 (modification)</a:t>
            </a:r>
          </a:p>
          <a:p>
            <a:r>
              <a:rPr lang="en-GB" dirty="0">
                <a:solidFill>
                  <a:schemeClr val="tx1"/>
                </a:solidFill>
              </a:rPr>
              <a:t>happ</a:t>
            </a:r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dirty="0">
                <a:solidFill>
                  <a:schemeClr val="tx1"/>
                </a:solidFill>
              </a:rPr>
              <a:t> + ness = happ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ness</a:t>
            </a:r>
          </a:p>
          <a:p>
            <a:r>
              <a:rPr lang="en-GB" dirty="0">
                <a:solidFill>
                  <a:schemeClr val="tx1"/>
                </a:solidFill>
              </a:rPr>
              <a:t>car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er</a:t>
            </a:r>
            <a:r>
              <a:rPr lang="en-GB" dirty="0">
                <a:solidFill>
                  <a:schemeClr val="tx1"/>
                </a:solidFill>
              </a:rPr>
              <a:t> = carer </a:t>
            </a:r>
          </a:p>
          <a:p>
            <a:r>
              <a:rPr lang="en-GB" dirty="0">
                <a:solidFill>
                  <a:schemeClr val="tx1"/>
                </a:solidFill>
              </a:rPr>
              <a:t>activ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ity</a:t>
            </a:r>
            <a:r>
              <a:rPr lang="en-GB" dirty="0">
                <a:solidFill>
                  <a:schemeClr val="tx1"/>
                </a:solidFill>
              </a:rPr>
              <a:t> = activity</a:t>
            </a:r>
          </a:p>
          <a:p>
            <a:r>
              <a:rPr lang="en-GB" dirty="0">
                <a:solidFill>
                  <a:schemeClr val="tx1"/>
                </a:solidFill>
              </a:rPr>
              <a:t>rely + able = rel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able</a:t>
            </a:r>
          </a:p>
          <a:p>
            <a:r>
              <a:rPr lang="en-GB" dirty="0">
                <a:solidFill>
                  <a:schemeClr val="tx1"/>
                </a:solidFill>
              </a:rPr>
              <a:t>revers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ible</a:t>
            </a:r>
            <a:r>
              <a:rPr lang="en-GB" dirty="0">
                <a:solidFill>
                  <a:schemeClr val="tx1"/>
                </a:solidFill>
              </a:rPr>
              <a:t> = reversible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want (present) + 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 = wanted (past)</a:t>
            </a:r>
          </a:p>
          <a:p>
            <a:r>
              <a:rPr lang="en-GB" dirty="0">
                <a:solidFill>
                  <a:schemeClr val="tx1"/>
                </a:solidFill>
              </a:rPr>
              <a:t>run (present) + </a:t>
            </a:r>
            <a:r>
              <a:rPr lang="en-GB" dirty="0" err="1">
                <a:solidFill>
                  <a:schemeClr val="tx1"/>
                </a:solidFill>
              </a:rPr>
              <a:t>ing</a:t>
            </a:r>
            <a:r>
              <a:rPr lang="en-GB" dirty="0">
                <a:solidFill>
                  <a:schemeClr val="tx1"/>
                </a:solidFill>
              </a:rPr>
              <a:t> = run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: Rounded Corners 16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184" y="5030657"/>
            <a:ext cx="571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Amazing range of resources…</a:t>
            </a:r>
          </a:p>
          <a:p>
            <a:r>
              <a:rPr lang="en-GB" sz="1400" dirty="0">
                <a:hlinkClick r:id="rId8"/>
              </a:rPr>
              <a:t>https://en.islcollective.com/resources/search_result?Tags=suffixes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72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Capital Letters and Full Stops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13640"/>
            <a:ext cx="5435882" cy="4054917"/>
          </a:xfrm>
        </p:spPr>
        <p:txBody>
          <a:bodyPr>
            <a:normAutofit/>
          </a:bodyPr>
          <a:lstStyle/>
          <a:p>
            <a:r>
              <a:rPr lang="en-GB" sz="2000" dirty="0"/>
              <a:t>This might seem really obvious but there are a lot of mistakes made on a daily basis, by adults as well as children when it comes to basic sentence punctuation.</a:t>
            </a:r>
          </a:p>
          <a:p>
            <a:r>
              <a:rPr lang="en-GB" sz="2000" dirty="0"/>
              <a:t>A capital letter is needed: at the beginning of a sentence, for the name of a place, person or thing (a proper noun), the word ‘I.’</a:t>
            </a:r>
          </a:p>
          <a:p>
            <a:r>
              <a:rPr lang="en-GB" sz="2000" dirty="0"/>
              <a:t>Full stops are required to finish a sentence. They allow the reader time to stop, breathe and think. Avoid using commas where full stops should go.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30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19142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51007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" y="87854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chemeClr val="tx1"/>
                </a:solidFill>
              </a:rPr>
              <a:t>e wanted to catch fish.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he lake was very big.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tx1"/>
                </a:solidFill>
              </a:rPr>
              <a:t>arren and 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r 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chemeClr val="tx1"/>
                </a:solidFill>
              </a:rPr>
              <a:t>unter were good at football.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hey wanted to play for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chemeClr val="tx1"/>
                </a:solidFill>
              </a:rPr>
              <a:t>arcelona in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tx1"/>
                </a:solidFill>
              </a:rPr>
              <a:t>pain.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>
                <a:solidFill>
                  <a:schemeClr val="tx1"/>
                </a:solidFill>
              </a:rPr>
              <a:t>ello lessons begin on the 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uesday in 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arch.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96910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7144"/>
            <a:ext cx="5435882" cy="4132000"/>
          </a:xfrm>
        </p:spPr>
        <p:txBody>
          <a:bodyPr>
            <a:normAutofit/>
          </a:bodyPr>
          <a:lstStyle/>
          <a:p>
            <a:r>
              <a:rPr lang="en-GB" sz="2000" dirty="0"/>
              <a:t>Verbs are doing or action words</a:t>
            </a:r>
          </a:p>
          <a:p>
            <a:r>
              <a:rPr lang="en-GB" sz="2000" dirty="0"/>
              <a:t>They tell you what a person or thing is doing or being. It’s not always obvious, for example:</a:t>
            </a:r>
          </a:p>
          <a:p>
            <a:pPr marL="0" indent="0" algn="ctr">
              <a:buNone/>
            </a:pPr>
            <a:r>
              <a:rPr lang="en-GB" sz="2000" dirty="0"/>
              <a:t>I </a:t>
            </a:r>
            <a:r>
              <a:rPr lang="en-GB" sz="2000" b="1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an artist. </a:t>
            </a:r>
          </a:p>
          <a:p>
            <a:r>
              <a:rPr lang="en-GB" sz="2000" dirty="0"/>
              <a:t>Whoever is doing the verb is the subject.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</a:rPr>
              <a:t>The girl </a:t>
            </a:r>
            <a:r>
              <a:rPr lang="en-GB" sz="2000" b="1" dirty="0">
                <a:solidFill>
                  <a:srgbClr val="FF0000"/>
                </a:solidFill>
              </a:rPr>
              <a:t>talks</a:t>
            </a:r>
            <a:r>
              <a:rPr lang="en-GB" sz="2000" dirty="0"/>
              <a:t> loudly.</a:t>
            </a:r>
          </a:p>
          <a:p>
            <a:r>
              <a:rPr lang="en-GB" sz="2000" dirty="0"/>
              <a:t>Verbs change depending on who is doing them.</a:t>
            </a:r>
          </a:p>
          <a:p>
            <a:pPr marL="0" indent="0" algn="ctr">
              <a:buNone/>
            </a:pPr>
            <a:r>
              <a:rPr lang="en-GB" sz="2000" dirty="0"/>
              <a:t>I look confused. &gt; It look</a:t>
            </a:r>
            <a:r>
              <a:rPr lang="en-GB" sz="2000" b="1" u="sng" dirty="0"/>
              <a:t>s</a:t>
            </a:r>
            <a:r>
              <a:rPr lang="en-GB" sz="2000" dirty="0"/>
              <a:t> confused.</a:t>
            </a:r>
          </a:p>
          <a:p>
            <a:pPr marL="0" indent="0" algn="ctr">
              <a:buNone/>
            </a:pPr>
            <a:r>
              <a:rPr lang="en-GB" sz="2000" dirty="0"/>
              <a:t>She sell</a:t>
            </a:r>
            <a:r>
              <a:rPr lang="en-GB" sz="2000" b="1" u="sng" dirty="0"/>
              <a:t>s</a:t>
            </a:r>
            <a:r>
              <a:rPr lang="en-GB" sz="2000" dirty="0"/>
              <a:t> seashells. &gt; They sell seashells.</a:t>
            </a:r>
          </a:p>
          <a:p>
            <a:pPr marL="0" indent="0" algn="ctr">
              <a:buNone/>
            </a:pPr>
            <a:r>
              <a:rPr lang="en-GB" sz="2000" dirty="0"/>
              <a:t>He </a:t>
            </a:r>
            <a:r>
              <a:rPr lang="en-GB" sz="2000" b="1" u="sng" dirty="0"/>
              <a:t>tries</a:t>
            </a:r>
            <a:r>
              <a:rPr lang="en-GB" sz="2000" dirty="0"/>
              <a:t> the sandwiches. &gt; We </a:t>
            </a:r>
            <a:r>
              <a:rPr lang="en-GB" sz="2000" b="1" u="sng" dirty="0"/>
              <a:t>try</a:t>
            </a:r>
            <a:r>
              <a:rPr lang="en-GB" sz="2000" dirty="0"/>
              <a:t> the sandwiches.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6 - 9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809" y="84244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Extra:</a:t>
            </a:r>
          </a:p>
          <a:p>
            <a:r>
              <a:rPr lang="en-GB" dirty="0">
                <a:solidFill>
                  <a:schemeClr val="tx1"/>
                </a:solidFill>
              </a:rPr>
              <a:t>Verb tenses tell you when something happens, for example…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talked</a:t>
            </a:r>
            <a:r>
              <a:rPr lang="en-GB" dirty="0">
                <a:solidFill>
                  <a:schemeClr val="tx1"/>
                </a:solidFill>
              </a:rPr>
              <a:t>. (PAST)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talk</a:t>
            </a:r>
            <a:r>
              <a:rPr lang="en-GB" dirty="0">
                <a:solidFill>
                  <a:schemeClr val="tx1"/>
                </a:solidFill>
              </a:rPr>
              <a:t>. (PRESENT)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will talk</a:t>
            </a:r>
            <a:r>
              <a:rPr lang="en-GB" dirty="0">
                <a:solidFill>
                  <a:schemeClr val="tx1"/>
                </a:solidFill>
              </a:rPr>
              <a:t>. (FUTURE) </a:t>
            </a:r>
          </a:p>
          <a:p>
            <a:r>
              <a:rPr lang="en-GB" dirty="0">
                <a:solidFill>
                  <a:schemeClr val="tx1"/>
                </a:solidFill>
              </a:rPr>
              <a:t>Not all ‘past’ add ‘–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’</a:t>
            </a:r>
          </a:p>
          <a:p>
            <a:r>
              <a:rPr lang="en-GB" dirty="0">
                <a:solidFill>
                  <a:schemeClr val="tx1"/>
                </a:solidFill>
              </a:rPr>
              <a:t>go &gt; went; eat &gt; ate; take &gt; took; do &gt; did; have &gt; had; see &gt; saw; etc.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34650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5" y="1293138"/>
            <a:ext cx="5654565" cy="427622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Adjectives describe a noun. You can use more than one. Adjectives can be placed before the noun or even at the end of a sentence.</a:t>
            </a:r>
          </a:p>
          <a:p>
            <a:pPr marL="0" indent="0" algn="ctr">
              <a:buNone/>
            </a:pPr>
            <a:r>
              <a:rPr lang="en-GB" sz="2000" dirty="0"/>
              <a:t>The worm is </a:t>
            </a:r>
            <a:r>
              <a:rPr lang="en-GB" sz="2000" b="1" dirty="0">
                <a:solidFill>
                  <a:srgbClr val="FF0000"/>
                </a:solidFill>
              </a:rPr>
              <a:t>green</a:t>
            </a:r>
            <a:r>
              <a:rPr lang="en-GB" sz="2000" dirty="0"/>
              <a:t>. 	I found a </a:t>
            </a:r>
            <a:r>
              <a:rPr lang="en-GB" sz="2000" b="1" dirty="0">
                <a:solidFill>
                  <a:srgbClr val="FF0000"/>
                </a:solidFill>
              </a:rPr>
              <a:t>green</a:t>
            </a:r>
            <a:r>
              <a:rPr lang="en-GB" sz="2000" dirty="0"/>
              <a:t> worm.</a:t>
            </a:r>
          </a:p>
          <a:p>
            <a:r>
              <a:rPr lang="en-GB" sz="2000" dirty="0"/>
              <a:t>Adjectives can be used to create a noun phrase: that is a phrase with a noun and any words that describe it.</a:t>
            </a:r>
          </a:p>
          <a:p>
            <a:pPr marL="0" indent="0" algn="ctr">
              <a:buNone/>
            </a:pPr>
            <a:r>
              <a:rPr lang="en-GB" sz="2000" dirty="0"/>
              <a:t>Alex hid from the </a:t>
            </a:r>
            <a:r>
              <a:rPr lang="en-GB" sz="2000" b="1" dirty="0">
                <a:solidFill>
                  <a:srgbClr val="FF0000"/>
                </a:solidFill>
              </a:rPr>
              <a:t>ugly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strange</a:t>
            </a:r>
            <a:r>
              <a:rPr lang="en-GB" sz="2000" dirty="0"/>
              <a:t> creature.</a:t>
            </a:r>
          </a:p>
          <a:p>
            <a:r>
              <a:rPr lang="en-GB" sz="2000" dirty="0"/>
              <a:t>Adjectives can also be </a:t>
            </a:r>
            <a:r>
              <a:rPr lang="en-GB" sz="2000" b="1" dirty="0">
                <a:solidFill>
                  <a:srgbClr val="FF0000"/>
                </a:solidFill>
              </a:rPr>
              <a:t>comparatives/superlatives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/>
              <a:t>Comparative: the bike is </a:t>
            </a:r>
            <a:r>
              <a:rPr lang="en-GB" sz="2000" u="sng" dirty="0"/>
              <a:t>newer, bigger, better, lighter</a:t>
            </a:r>
          </a:p>
          <a:p>
            <a:pPr marL="0" indent="0">
              <a:buNone/>
            </a:pPr>
            <a:r>
              <a:rPr lang="en-GB" sz="2000" dirty="0"/>
              <a:t>Superlative: the alien is the </a:t>
            </a:r>
            <a:r>
              <a:rPr lang="en-GB" sz="2000" u="sng" dirty="0"/>
              <a:t>ugliest, laziest, worst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Compound Adjectives</a:t>
            </a:r>
            <a:r>
              <a:rPr lang="en-GB" sz="2000" dirty="0"/>
              <a:t>: ill-fated, two-seater, free-range (these adjectives contain a hyphen)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10 &amp; 11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809" y="76222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handsome</a:t>
            </a:r>
            <a:r>
              <a:rPr lang="en-GB" dirty="0">
                <a:solidFill>
                  <a:schemeClr val="tx1"/>
                </a:solidFill>
              </a:rPr>
              <a:t> prince looked for the </a:t>
            </a:r>
            <a:r>
              <a:rPr lang="en-GB" b="1" dirty="0">
                <a:solidFill>
                  <a:srgbClr val="FF0000"/>
                </a:solidFill>
              </a:rPr>
              <a:t>beautiful</a:t>
            </a:r>
            <a:r>
              <a:rPr lang="en-GB" dirty="0">
                <a:solidFill>
                  <a:schemeClr val="tx1"/>
                </a:solidFill>
              </a:rPr>
              <a:t> princess.</a:t>
            </a:r>
          </a:p>
          <a:p>
            <a:r>
              <a:rPr lang="en-GB" dirty="0">
                <a:solidFill>
                  <a:schemeClr val="tx1"/>
                </a:solidFill>
              </a:rPr>
              <a:t>The frog was </a:t>
            </a:r>
            <a:r>
              <a:rPr lang="en-GB" b="1" dirty="0">
                <a:solidFill>
                  <a:srgbClr val="FF0000"/>
                </a:solidFill>
              </a:rPr>
              <a:t>green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rgbClr val="FF0000"/>
                </a:solidFill>
              </a:rPr>
              <a:t>slimy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My house is </a:t>
            </a:r>
            <a:r>
              <a:rPr lang="en-GB" b="1" dirty="0">
                <a:solidFill>
                  <a:srgbClr val="FF0000"/>
                </a:solidFill>
              </a:rPr>
              <a:t>more expensive</a:t>
            </a:r>
            <a:r>
              <a:rPr lang="en-GB" dirty="0">
                <a:solidFill>
                  <a:schemeClr val="tx1"/>
                </a:solidFill>
              </a:rPr>
              <a:t> than yours.</a:t>
            </a:r>
          </a:p>
          <a:p>
            <a:r>
              <a:rPr lang="en-GB" dirty="0">
                <a:solidFill>
                  <a:schemeClr val="tx1"/>
                </a:solidFill>
              </a:rPr>
              <a:t>Vanilla is the </a:t>
            </a:r>
            <a:r>
              <a:rPr lang="en-GB" b="1" dirty="0">
                <a:solidFill>
                  <a:srgbClr val="FF0000"/>
                </a:solidFill>
              </a:rPr>
              <a:t>least popular</a:t>
            </a:r>
            <a:r>
              <a:rPr lang="en-GB" dirty="0">
                <a:solidFill>
                  <a:schemeClr val="tx1"/>
                </a:solidFill>
              </a:rPr>
              <a:t> flavour ice-cream.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86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326" y="772369"/>
            <a:ext cx="454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Already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550277"/>
            <a:ext cx="7886700" cy="3739004"/>
          </a:xfrm>
        </p:spPr>
        <p:txBody>
          <a:bodyPr/>
          <a:lstStyle/>
          <a:p>
            <a:r>
              <a:rPr lang="en-GB" dirty="0"/>
              <a:t>Try these SPaG Test questions out independently…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7012" t="25560" r="25115" b="42112"/>
          <a:stretch/>
        </p:blipFill>
        <p:spPr>
          <a:xfrm>
            <a:off x="778911" y="2208537"/>
            <a:ext cx="3793089" cy="1707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7012" t="34526" r="34655" b="36289"/>
          <a:stretch/>
        </p:blipFill>
        <p:spPr>
          <a:xfrm>
            <a:off x="5141405" y="2213814"/>
            <a:ext cx="3373945" cy="1712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5282" t="38319" r="30000" b="53405"/>
          <a:stretch/>
        </p:blipFill>
        <p:spPr>
          <a:xfrm>
            <a:off x="1524000" y="4024436"/>
            <a:ext cx="6199461" cy="765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5231" t="49009" r="33217" b="33232"/>
          <a:stretch/>
        </p:blipFill>
        <p:spPr>
          <a:xfrm>
            <a:off x="2061096" y="4902444"/>
            <a:ext cx="5021806" cy="1430832"/>
          </a:xfrm>
          <a:prstGeom prst="rect">
            <a:avLst/>
          </a:prstGeom>
        </p:spPr>
      </p:pic>
      <p:sp>
        <p:nvSpPr>
          <p:cNvPr id="21" name="Arrow: Left 20">
            <a:hlinkClick r:id="rId7" action="ppaction://hlinksldjump"/>
          </p:cNvPr>
          <p:cNvSpPr/>
          <p:nvPr/>
        </p:nvSpPr>
        <p:spPr>
          <a:xfrm>
            <a:off x="6900530" y="167191"/>
            <a:ext cx="2052401" cy="809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go back…</a:t>
            </a:r>
          </a:p>
        </p:txBody>
      </p:sp>
    </p:spTree>
    <p:extLst>
      <p:ext uri="{BB962C8B-B14F-4D97-AF65-F5344CB8AC3E}">
        <p14:creationId xmlns:p14="http://schemas.microsoft.com/office/powerpoint/2010/main" val="182858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Suffixes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326" y="772369"/>
            <a:ext cx="454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Already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550277"/>
            <a:ext cx="7886700" cy="3739004"/>
          </a:xfrm>
        </p:spPr>
        <p:txBody>
          <a:bodyPr/>
          <a:lstStyle/>
          <a:p>
            <a:r>
              <a:rPr lang="en-GB" dirty="0"/>
              <a:t>Try these SPaG Test questions out independently…</a:t>
            </a:r>
          </a:p>
        </p:txBody>
      </p:sp>
      <p:sp>
        <p:nvSpPr>
          <p:cNvPr id="21" name="Arrow: Left 20">
            <a:hlinkClick r:id="rId3" action="ppaction://hlinksldjump"/>
          </p:cNvPr>
          <p:cNvSpPr/>
          <p:nvPr/>
        </p:nvSpPr>
        <p:spPr>
          <a:xfrm>
            <a:off x="6900530" y="167191"/>
            <a:ext cx="2052401" cy="809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go back…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075" t="34160" r="34851" b="50392"/>
          <a:stretch/>
        </p:blipFill>
        <p:spPr>
          <a:xfrm>
            <a:off x="270793" y="2240686"/>
            <a:ext cx="4885896" cy="1255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224" t="36958" r="29030" b="35504"/>
          <a:stretch/>
        </p:blipFill>
        <p:spPr>
          <a:xfrm>
            <a:off x="1555846" y="3941178"/>
            <a:ext cx="6032310" cy="2420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8805" t="38190" r="31941" b="31698"/>
          <a:stretch/>
        </p:blipFill>
        <p:spPr>
          <a:xfrm>
            <a:off x="5283846" y="2008988"/>
            <a:ext cx="3589361" cy="18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1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Capital Letters and Full Stops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326" y="772369"/>
            <a:ext cx="454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Already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550277"/>
            <a:ext cx="7886700" cy="3739004"/>
          </a:xfrm>
        </p:spPr>
        <p:txBody>
          <a:bodyPr/>
          <a:lstStyle/>
          <a:p>
            <a:r>
              <a:rPr lang="en-GB" dirty="0"/>
              <a:t>Try these SPaG Test questions out independently…</a:t>
            </a:r>
          </a:p>
        </p:txBody>
      </p:sp>
      <p:sp>
        <p:nvSpPr>
          <p:cNvPr id="21" name="Arrow: Left 20">
            <a:hlinkClick r:id="rId3" action="ppaction://hlinksldjump"/>
          </p:cNvPr>
          <p:cNvSpPr/>
          <p:nvPr/>
        </p:nvSpPr>
        <p:spPr>
          <a:xfrm>
            <a:off x="6900530" y="167191"/>
            <a:ext cx="2052401" cy="809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go back…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224" t="40541" r="36344" b="50839"/>
          <a:stretch/>
        </p:blipFill>
        <p:spPr>
          <a:xfrm>
            <a:off x="2051002" y="2057718"/>
            <a:ext cx="4973756" cy="74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911" t="41660" r="29254" b="44908"/>
          <a:stretch/>
        </p:blipFill>
        <p:spPr>
          <a:xfrm>
            <a:off x="1907273" y="2843510"/>
            <a:ext cx="5329450" cy="997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5149" t="28228" r="30597" b="48629"/>
          <a:stretch/>
        </p:blipFill>
        <p:spPr>
          <a:xfrm>
            <a:off x="2051002" y="3893144"/>
            <a:ext cx="5041995" cy="1757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3134" t="35380" r="29104" b="56141"/>
          <a:stretch/>
        </p:blipFill>
        <p:spPr>
          <a:xfrm>
            <a:off x="1528974" y="5703010"/>
            <a:ext cx="6086049" cy="7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1035</Words>
  <Application>Microsoft Office PowerPoint</Application>
  <PresentationFormat>On-screen Show (4:3)</PresentationFormat>
  <Paragraphs>178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Prefixes</vt:lpstr>
      <vt:lpstr>Suffixes</vt:lpstr>
      <vt:lpstr>Capital Letters and Full Stops</vt:lpstr>
      <vt:lpstr>Verbs</vt:lpstr>
      <vt:lpstr>Adjectives</vt:lpstr>
      <vt:lpstr>Prefixes</vt:lpstr>
      <vt:lpstr>Suffixes</vt:lpstr>
      <vt:lpstr>Capital Letters and Full Stops</vt:lpstr>
      <vt:lpstr>Verbs</vt:lpstr>
      <vt:lpstr>Adjectives</vt:lpstr>
      <vt:lpstr>How Does Each Page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Birch</dc:creator>
  <cp:lastModifiedBy>Chris Birch</cp:lastModifiedBy>
  <cp:revision>148</cp:revision>
  <cp:lastPrinted>2017-03-13T09:11:38Z</cp:lastPrinted>
  <dcterms:created xsi:type="dcterms:W3CDTF">2017-01-24T18:14:50Z</dcterms:created>
  <dcterms:modified xsi:type="dcterms:W3CDTF">2017-03-13T19:19:42Z</dcterms:modified>
</cp:coreProperties>
</file>